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77" r:id="rId6"/>
    <p:sldId id="278" r:id="rId7"/>
    <p:sldId id="263" r:id="rId8"/>
    <p:sldId id="264" r:id="rId9"/>
    <p:sldId id="265" r:id="rId10"/>
    <p:sldId id="26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0F"/>
    <a:srgbClr val="B9D81E"/>
    <a:srgbClr val="E1E10F"/>
    <a:srgbClr val="EBEB07"/>
    <a:srgbClr val="8C5F93"/>
    <a:srgbClr val="461280"/>
    <a:srgbClr val="DEF363"/>
    <a:srgbClr val="927FE5"/>
    <a:srgbClr val="D66EF6"/>
    <a:srgbClr val="C30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5890" autoAdjust="0"/>
  </p:normalViewPr>
  <p:slideViewPr>
    <p:cSldViewPr>
      <p:cViewPr varScale="1">
        <p:scale>
          <a:sx n="81" d="100"/>
          <a:sy n="81" d="100"/>
        </p:scale>
        <p:origin x="1526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76223-3F59-43AD-ACAE-BCA139BB126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FE62-25F2-4F47-8107-964FAE64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FF6A-5727-4AA2-A929-EDCB70555E45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FE16-FBCF-4249-9DB2-AA5063C8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3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FE16-FBCF-4249-9DB2-AA5063C88D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FE16-FBCF-4249-9DB2-AA5063C88D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FE16-FBCF-4249-9DB2-AA5063C88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FE16-FBCF-4249-9DB2-AA5063C88D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EF072D-43CD-48A4-A090-440AEDAF2740}" type="datetime1">
              <a:rPr lang="en-US" smtClean="0"/>
              <a:t>5/15/2018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9139-A337-4D59-AFE7-A8120846E1DA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A12189-35B9-4DCA-8AC0-A8A5985DBD7F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B77F-7279-4D9A-B318-39C6C8F5C69F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99FE-4A79-444E-9CF7-C77730A4B24C}" type="datetime1">
              <a:rPr lang="en-US" smtClean="0"/>
              <a:t>5/15/2018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1ABC9D-97EC-4702-870F-CFABAD190260}" type="datetime1">
              <a:rPr lang="en-US" smtClean="0"/>
              <a:t>5/15/2018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865A47-2B51-43F7-A92C-2A1A57747693}" type="datetime1">
              <a:rPr lang="en-US" smtClean="0"/>
              <a:t>5/15/2018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F9-2C2F-4A2B-8C12-24E9D2E992FB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334A-B524-4EC7-99F1-24E6C770F3B0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EFCB-E62C-4891-9B0F-59D163CC7892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CA8840D-1326-4226-B0F7-7761AF58A1B9}" type="datetime1">
              <a:rPr lang="en-US" smtClean="0"/>
              <a:t>5/15/2018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5C1CAF-D2BC-49D9-BA56-85F1A69E9FA1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26B0ED-FF71-4EA9-B44E-6E533614E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83" y="1394254"/>
            <a:ext cx="3743325" cy="16383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reflection blurRad="6350" stA="20000" endPos="55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336004"/>
            <a:ext cx="8153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How to Process a “What IF” Report</a:t>
            </a:r>
          </a:p>
          <a:p>
            <a:pPr algn="ctr"/>
            <a:r>
              <a:rPr lang="en-US" sz="3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Training Presentation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45" y="4749604"/>
            <a:ext cx="1600200" cy="57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91877"/>
            <a:ext cx="1231135" cy="36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8471" y="3591461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After selecting the WHIF course, If you would like to </a:t>
            </a:r>
            <a:r>
              <a:rPr lang="en-US" sz="1600" b="1" dirty="0" smtClean="0">
                <a:solidFill>
                  <a:schemeClr val="tx2"/>
                </a:solidFill>
              </a:rPr>
              <a:t>add a “WHAT IF” grade </a:t>
            </a:r>
            <a:r>
              <a:rPr lang="en-US" sz="1600" dirty="0" smtClean="0">
                <a:solidFill>
                  <a:schemeClr val="tx2"/>
                </a:solidFill>
              </a:rPr>
              <a:t>you may do so in the grade section.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93850"/>
            <a:ext cx="3516752" cy="5105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4114800" y="4253180"/>
            <a:ext cx="1243405" cy="169042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9746085">
            <a:off x="4630009" y="6285864"/>
            <a:ext cx="852170" cy="375920"/>
          </a:xfrm>
          <a:prstGeom prst="rightArrow">
            <a:avLst/>
          </a:prstGeom>
          <a:solidFill>
            <a:srgbClr val="E1E10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58205" y="5827484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Click “</a:t>
            </a:r>
            <a:r>
              <a:rPr lang="en-US" sz="1600" b="1" dirty="0" smtClean="0">
                <a:solidFill>
                  <a:schemeClr val="tx2"/>
                </a:solidFill>
              </a:rPr>
              <a:t>Submit Request”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copperarea.com/pages/wp-content/uploads/letter_gra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2057400"/>
            <a:ext cx="1474291" cy="12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5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50715"/>
            <a:ext cx="2356168" cy="4891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3962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Here is </a:t>
            </a:r>
            <a:r>
              <a:rPr lang="en-US" sz="1500" dirty="0" smtClean="0">
                <a:solidFill>
                  <a:schemeClr val="tx2"/>
                </a:solidFill>
              </a:rPr>
              <a:t>your full Report. 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500" dirty="0" smtClean="0">
                <a:solidFill>
                  <a:schemeClr val="tx2"/>
                </a:solidFill>
              </a:rPr>
              <a:t>These are the </a:t>
            </a:r>
            <a:r>
              <a:rPr lang="en-US" sz="1500" dirty="0">
                <a:solidFill>
                  <a:schemeClr val="tx2"/>
                </a:solidFill>
              </a:rPr>
              <a:t>requirements </a:t>
            </a:r>
            <a:r>
              <a:rPr lang="en-US" sz="1500" dirty="0" smtClean="0">
                <a:solidFill>
                  <a:schemeClr val="tx2"/>
                </a:solidFill>
              </a:rPr>
              <a:t>you would </a:t>
            </a:r>
            <a:r>
              <a:rPr lang="en-US" sz="1500" dirty="0">
                <a:solidFill>
                  <a:schemeClr val="tx2"/>
                </a:solidFill>
              </a:rPr>
              <a:t>need to </a:t>
            </a:r>
            <a:r>
              <a:rPr lang="en-US" sz="1500" dirty="0" smtClean="0">
                <a:solidFill>
                  <a:schemeClr val="tx2"/>
                </a:solidFill>
              </a:rPr>
              <a:t>satisfy </a:t>
            </a:r>
            <a:r>
              <a:rPr lang="en-US" sz="1500" dirty="0">
                <a:solidFill>
                  <a:schemeClr val="tx2"/>
                </a:solidFill>
              </a:rPr>
              <a:t>in order to graduate. 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38" y="5824346"/>
            <a:ext cx="581362" cy="7429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Rounded Rectangular Callout 9"/>
          <p:cNvSpPr/>
          <p:nvPr/>
        </p:nvSpPr>
        <p:spPr>
          <a:xfrm>
            <a:off x="5905500" y="5249231"/>
            <a:ext cx="1752600" cy="566150"/>
          </a:xfrm>
          <a:prstGeom prst="wedgeRoundRectCallout">
            <a:avLst/>
          </a:prstGeom>
          <a:ln>
            <a:solidFill>
              <a:srgbClr val="B9D8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2"/>
                </a:solidFill>
                <a:effectLst/>
                <a:ea typeface="Calibri"/>
                <a:cs typeface="Times New Roman"/>
              </a:rPr>
              <a:t>And there we have it!</a:t>
            </a:r>
            <a:endParaRPr lang="en-US" sz="12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72991"/>
            <a:ext cx="2285999" cy="48691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200400" y="1617049"/>
            <a:ext cx="1255955" cy="1583351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200400" y="3200400"/>
            <a:ext cx="1255954" cy="56643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54" y="1650715"/>
            <a:ext cx="3316045" cy="21161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3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How to Process a WHIF Report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12548" y="3032823"/>
            <a:ext cx="1951143" cy="6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</a:rPr>
              <a:t>To sign on ENTER your  </a:t>
            </a:r>
            <a:r>
              <a:rPr lang="en-US" sz="1300" b="1" dirty="0" smtClean="0">
                <a:solidFill>
                  <a:schemeClr val="tx2"/>
                </a:solidFill>
              </a:rPr>
              <a:t>“NID and Password”</a:t>
            </a:r>
            <a:endParaRPr lang="en-US" sz="1300" dirty="0">
              <a:solidFill>
                <a:schemeClr val="tx2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7713"/>
            <a:ext cx="61117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ame 11"/>
          <p:cNvSpPr/>
          <p:nvPr/>
        </p:nvSpPr>
        <p:spPr>
          <a:xfrm>
            <a:off x="1447800" y="3001510"/>
            <a:ext cx="2209800" cy="1037090"/>
          </a:xfrm>
          <a:prstGeom prst="frame">
            <a:avLst>
              <a:gd name="adj1" fmla="val 9702"/>
            </a:avLst>
          </a:prstGeom>
          <a:solidFill>
            <a:srgbClr val="DEF36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3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3440"/>
            <a:ext cx="3800475" cy="34004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183917"/>
            <a:ext cx="609600" cy="61423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6068012" y="3835974"/>
            <a:ext cx="2667000" cy="914400"/>
          </a:xfrm>
          <a:prstGeom prst="wedgeRoundRectCallou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solidFill>
                <a:schemeClr val="bg2">
                  <a:lumMod val="10000"/>
                </a:schemeClr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8012" y="4165684"/>
            <a:ext cx="2967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SELECT  </a:t>
            </a:r>
            <a:r>
              <a:rPr lang="en-US" sz="1500" b="1" dirty="0" smtClean="0">
                <a:solidFill>
                  <a:schemeClr val="tx2"/>
                </a:solidFill>
              </a:rPr>
              <a:t>“Student Self Service”</a:t>
            </a:r>
            <a:r>
              <a:rPr lang="en-US" sz="1500" dirty="0" smtClean="0">
                <a:solidFill>
                  <a:schemeClr val="tx2"/>
                </a:solidFill>
              </a:rPr>
              <a:t> </a:t>
            </a:r>
            <a:endParaRPr lang="en-US" sz="15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sp>
        <p:nvSpPr>
          <p:cNvPr id="15" name="Notched Right Arrow 14"/>
          <p:cNvSpPr/>
          <p:nvPr/>
        </p:nvSpPr>
        <p:spPr>
          <a:xfrm rot="11944122">
            <a:off x="3294454" y="3728476"/>
            <a:ext cx="763078" cy="358108"/>
          </a:xfrm>
          <a:prstGeom prst="notchedRightArrow">
            <a:avLst/>
          </a:prstGeom>
          <a:solidFill>
            <a:srgbClr val="B9D81E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ame 10"/>
          <p:cNvSpPr/>
          <p:nvPr/>
        </p:nvSpPr>
        <p:spPr>
          <a:xfrm>
            <a:off x="533400" y="3481411"/>
            <a:ext cx="2667000" cy="264481"/>
          </a:xfrm>
          <a:prstGeom prst="frame">
            <a:avLst/>
          </a:prstGeom>
          <a:solidFill>
            <a:srgbClr val="B9D81E"/>
          </a:solidFill>
          <a:ln w="31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4" y="1894946"/>
            <a:ext cx="6121466" cy="482235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4148" y="3500760"/>
            <a:ext cx="259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SELECT </a:t>
            </a:r>
            <a:r>
              <a:rPr lang="en-US" sz="1500" b="1" dirty="0" smtClean="0">
                <a:solidFill>
                  <a:schemeClr val="tx2"/>
                </a:solidFill>
              </a:rPr>
              <a:t>“My Academics”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542363">
            <a:off x="1105843" y="2697103"/>
            <a:ext cx="852170" cy="375920"/>
          </a:xfrm>
          <a:prstGeom prst="rightArrow">
            <a:avLst/>
          </a:prstGeom>
          <a:solidFill>
            <a:srgbClr val="E1E10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66451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131" y="2147944"/>
            <a:ext cx="23955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Bookman Old Style" pitchFamily="18" charset="0"/>
              </a:rPr>
              <a:t>Knight</a:t>
            </a:r>
            <a:endParaRPr lang="en-US" sz="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9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1940004"/>
            <a:ext cx="5356098" cy="43634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48724" y="3798570"/>
            <a:ext cx="304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SELECT </a:t>
            </a:r>
            <a:r>
              <a:rPr lang="en-US" sz="1500" b="1" dirty="0" smtClean="0">
                <a:solidFill>
                  <a:schemeClr val="tx2"/>
                </a:solidFill>
              </a:rPr>
              <a:t>“Create a what-if scenario”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542363">
            <a:off x="3169518" y="3006048"/>
            <a:ext cx="852170" cy="375920"/>
          </a:xfrm>
          <a:prstGeom prst="rightArrow">
            <a:avLst/>
          </a:prstGeom>
          <a:solidFill>
            <a:srgbClr val="E1E10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66451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131" y="2147944"/>
            <a:ext cx="23955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Bookman Old Style" pitchFamily="18" charset="0"/>
              </a:rPr>
              <a:t>Knight Rider </a:t>
            </a:r>
            <a:endParaRPr lang="en-US" sz="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572000"/>
            <a:ext cx="3048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Please note that you may also access the What-If Report from the Advisement report link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8171" y="3389711"/>
            <a:ext cx="2743200" cy="132240"/>
          </a:xfrm>
          <a:prstGeom prst="frame">
            <a:avLst/>
          </a:prstGeom>
          <a:solidFill>
            <a:srgbClr val="B9D81E"/>
          </a:solidFill>
          <a:ln w="31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9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6" y="2126410"/>
            <a:ext cx="5123602" cy="43053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3354459"/>
            <a:ext cx="259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SELECT </a:t>
            </a:r>
            <a:r>
              <a:rPr lang="en-US" sz="1500" b="1" dirty="0" smtClean="0">
                <a:solidFill>
                  <a:schemeClr val="tx2"/>
                </a:solidFill>
              </a:rPr>
              <a:t>“Create New Report”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542363">
            <a:off x="2293452" y="3720497"/>
            <a:ext cx="852170" cy="375920"/>
          </a:xfrm>
          <a:prstGeom prst="rightArrow">
            <a:avLst/>
          </a:prstGeom>
          <a:solidFill>
            <a:srgbClr val="E1E10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66451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6612" y="2363388"/>
            <a:ext cx="23955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Bookman Old Style" pitchFamily="18" charset="0"/>
              </a:rPr>
              <a:t>Knight Rider </a:t>
            </a:r>
            <a:endParaRPr lang="en-US" sz="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Donut 9"/>
          <p:cNvSpPr/>
          <p:nvPr/>
        </p:nvSpPr>
        <p:spPr>
          <a:xfrm flipV="1">
            <a:off x="951365" y="3957619"/>
            <a:ext cx="1381788" cy="754558"/>
          </a:xfrm>
          <a:prstGeom prst="donut">
            <a:avLst>
              <a:gd name="adj" fmla="val 8190"/>
            </a:avLst>
          </a:prstGeom>
          <a:solidFill>
            <a:srgbClr val="E1E10F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1600200"/>
            <a:ext cx="4303060" cy="50757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410" y="277751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Note that your current active program information will populate in this area. To </a:t>
            </a:r>
            <a:r>
              <a:rPr lang="en-US" sz="1600" b="1" dirty="0">
                <a:solidFill>
                  <a:schemeClr val="tx2"/>
                </a:solidFill>
              </a:rPr>
              <a:t>P</a:t>
            </a:r>
            <a:r>
              <a:rPr lang="en-US" sz="1600" b="1" dirty="0" smtClean="0">
                <a:solidFill>
                  <a:schemeClr val="tx2"/>
                </a:solidFill>
              </a:rPr>
              <a:t>rocess a WHIF </a:t>
            </a:r>
            <a:r>
              <a:rPr lang="en-US" sz="1600" dirty="0" smtClean="0">
                <a:solidFill>
                  <a:schemeClr val="tx2"/>
                </a:solidFill>
              </a:rPr>
              <a:t>you must change the </a:t>
            </a:r>
            <a:r>
              <a:rPr lang="en-US" sz="1600" i="1" dirty="0" smtClean="0">
                <a:solidFill>
                  <a:schemeClr val="tx2"/>
                </a:solidFill>
              </a:rPr>
              <a:t>“Academic Program” </a:t>
            </a:r>
            <a:r>
              <a:rPr lang="en-US" sz="1600" dirty="0" smtClean="0">
                <a:solidFill>
                  <a:schemeClr val="tx2"/>
                </a:solidFill>
              </a:rPr>
              <a:t>and the </a:t>
            </a:r>
            <a:r>
              <a:rPr lang="en-US" sz="1600" i="1" dirty="0" smtClean="0">
                <a:solidFill>
                  <a:schemeClr val="tx2"/>
                </a:solidFill>
              </a:rPr>
              <a:t>“Area of Study” </a:t>
            </a:r>
            <a:r>
              <a:rPr lang="en-US" sz="1600" dirty="0" smtClean="0">
                <a:solidFill>
                  <a:schemeClr val="tx2"/>
                </a:solidFill>
              </a:rPr>
              <a:t>to the program you intend to simulate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205" y="1929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You may change your </a:t>
            </a:r>
            <a:r>
              <a:rPr lang="en-US" sz="1600" b="1" dirty="0" smtClean="0">
                <a:solidFill>
                  <a:schemeClr val="tx2"/>
                </a:solidFill>
              </a:rPr>
              <a:t>catalog year </a:t>
            </a:r>
            <a:r>
              <a:rPr lang="en-US" sz="1600" dirty="0" smtClean="0">
                <a:solidFill>
                  <a:schemeClr val="tx2"/>
                </a:solidFill>
              </a:rPr>
              <a:t>here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66538" y="5085834"/>
            <a:ext cx="3740974" cy="552966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82410" y="4670336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303030"/>
                </a:solidFill>
              </a:rPr>
              <a:t>If </a:t>
            </a:r>
            <a:r>
              <a:rPr lang="en-US" sz="1600" dirty="0">
                <a:solidFill>
                  <a:srgbClr val="303030"/>
                </a:solidFill>
              </a:rPr>
              <a:t>you would like to </a:t>
            </a:r>
            <a:r>
              <a:rPr lang="en-US" sz="1600" b="1" dirty="0" smtClean="0">
                <a:solidFill>
                  <a:srgbClr val="303030"/>
                </a:solidFill>
              </a:rPr>
              <a:t>simulate a course </a:t>
            </a:r>
            <a:r>
              <a:rPr lang="en-US" sz="1600" dirty="0" smtClean="0">
                <a:solidFill>
                  <a:srgbClr val="303030"/>
                </a:solidFill>
              </a:rPr>
              <a:t>or courses, </a:t>
            </a:r>
            <a:r>
              <a:rPr lang="en-US" sz="1600" dirty="0">
                <a:solidFill>
                  <a:srgbClr val="303030"/>
                </a:solidFill>
              </a:rPr>
              <a:t>select “</a:t>
            </a:r>
            <a:r>
              <a:rPr lang="en-US" sz="1600" i="1" dirty="0">
                <a:solidFill>
                  <a:srgbClr val="303030"/>
                </a:solidFill>
              </a:rPr>
              <a:t>browse course catalog</a:t>
            </a:r>
            <a:r>
              <a:rPr lang="en-US" sz="1600" dirty="0">
                <a:solidFill>
                  <a:srgbClr val="303030"/>
                </a:solidFill>
              </a:rPr>
              <a:t>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7511" y="5816014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303030"/>
                </a:solidFill>
              </a:rPr>
              <a:t>Click “</a:t>
            </a:r>
            <a:r>
              <a:rPr lang="en-US" sz="1600" b="1" dirty="0" smtClean="0">
                <a:solidFill>
                  <a:srgbClr val="303030"/>
                </a:solidFill>
              </a:rPr>
              <a:t>Submit Request</a:t>
            </a:r>
            <a:r>
              <a:rPr lang="en-US" sz="1600" dirty="0" smtClean="0">
                <a:solidFill>
                  <a:srgbClr val="303030"/>
                </a:solidFill>
              </a:rPr>
              <a:t>”</a:t>
            </a:r>
            <a:endParaRPr lang="en-US" sz="1600" dirty="0">
              <a:solidFill>
                <a:srgbClr val="303030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772322" y="6400800"/>
            <a:ext cx="1163699" cy="299681"/>
          </a:xfrm>
          <a:prstGeom prst="frame">
            <a:avLst>
              <a:gd name="adj1" fmla="val 15740"/>
            </a:avLst>
          </a:prstGeom>
          <a:solidFill>
            <a:srgbClr val="FFC000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62121" y="4419600"/>
            <a:ext cx="4573900" cy="457200"/>
          </a:xfrm>
          <a:prstGeom prst="frame">
            <a:avLst>
              <a:gd name="adj1" fmla="val 4971"/>
            </a:avLst>
          </a:prstGeom>
          <a:solidFill>
            <a:srgbClr val="ECE70F"/>
          </a:solidFill>
          <a:ln>
            <a:solidFill>
              <a:srgbClr val="E1E10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2017764"/>
            <a:ext cx="4200861" cy="86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4038600" y="2222213"/>
            <a:ext cx="1319605" cy="1359187"/>
          </a:xfrm>
          <a:prstGeom prst="straightConnector1">
            <a:avLst/>
          </a:prstGeom>
          <a:ln w="28575">
            <a:solidFill>
              <a:srgbClr val="B9D81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3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/>
      <p:bldP spid="25" grpId="0"/>
      <p:bldP spid="2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385099" y="3126056"/>
            <a:ext cx="2667000" cy="914400"/>
          </a:xfrm>
          <a:prstGeom prst="wedgeRoundRectCallou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solidFill>
                <a:schemeClr val="bg2">
                  <a:lumMod val="10000"/>
                </a:schemeClr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773121" cy="74402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6" y="624840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1299" y="311750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You may select your </a:t>
            </a:r>
            <a:r>
              <a:rPr lang="en-US" sz="1600" b="1" dirty="0" smtClean="0">
                <a:solidFill>
                  <a:schemeClr val="tx2"/>
                </a:solidFill>
              </a:rPr>
              <a:t>Subject Code / Program </a:t>
            </a:r>
            <a:r>
              <a:rPr lang="en-US" sz="1600" dirty="0" smtClean="0">
                <a:solidFill>
                  <a:schemeClr val="tx2"/>
                </a:solidFill>
              </a:rPr>
              <a:t>to access to the course information.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903745"/>
            <a:ext cx="2781300" cy="171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6706"/>
            <a:ext cx="4648200" cy="18911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ame 15"/>
          <p:cNvSpPr/>
          <p:nvPr/>
        </p:nvSpPr>
        <p:spPr>
          <a:xfrm>
            <a:off x="2236639" y="5161045"/>
            <a:ext cx="2723194" cy="401555"/>
          </a:xfrm>
          <a:prstGeom prst="frame">
            <a:avLst>
              <a:gd name="adj1" fmla="val 4971"/>
            </a:avLst>
          </a:prstGeom>
          <a:solidFill>
            <a:srgbClr val="ECE70F"/>
          </a:solidFill>
          <a:ln>
            <a:solidFill>
              <a:srgbClr val="E1E10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/>
              <a:t>How to Process a WHIF Report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6" y="6318250"/>
            <a:ext cx="15367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0756" y="2197838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Make sure to push the </a:t>
            </a:r>
            <a:r>
              <a:rPr lang="en-US" sz="1600" b="1" dirty="0" smtClean="0">
                <a:solidFill>
                  <a:schemeClr val="tx2"/>
                </a:solidFill>
              </a:rPr>
              <a:t>Select</a:t>
            </a:r>
            <a:r>
              <a:rPr lang="en-US" sz="1600" dirty="0" smtClean="0">
                <a:solidFill>
                  <a:schemeClr val="tx2"/>
                </a:solidFill>
              </a:rPr>
              <a:t> button to select a course.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Note: </a:t>
            </a:r>
            <a:r>
              <a:rPr lang="en-US" sz="1600" dirty="0" smtClean="0">
                <a:solidFill>
                  <a:schemeClr val="tx2"/>
                </a:solidFill>
              </a:rPr>
              <a:t>Should you hit the hyperlink, it will take you to the student shopping cart for enrollment.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7" y="3521277"/>
            <a:ext cx="4602203" cy="280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9" y="1524000"/>
            <a:ext cx="4424691" cy="20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 rot="9746085">
            <a:off x="4517369" y="3714552"/>
            <a:ext cx="789320" cy="302943"/>
          </a:xfrm>
          <a:prstGeom prst="rightArrow">
            <a:avLst/>
          </a:prstGeom>
          <a:solidFill>
            <a:srgbClr val="ECE70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13" descr="http://eportfolio.lagcc.cuny.edu/gallery/old_system_eportfolios/jaida_triblet/images/evening-classe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08126"/>
            <a:ext cx="1905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4">
      <a:dk1>
        <a:srgbClr val="A4A4A9"/>
      </a:dk1>
      <a:lt1>
        <a:sysClr val="window" lastClr="FFFFFF"/>
      </a:lt1>
      <a:dk2>
        <a:srgbClr val="303030"/>
      </a:dk2>
      <a:lt2>
        <a:srgbClr val="DEDEE0"/>
      </a:lt2>
      <a:accent1>
        <a:srgbClr val="DC9A16"/>
      </a:accent1>
      <a:accent2>
        <a:srgbClr val="CDC0AA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6372</TotalTime>
  <Words>302</Words>
  <Application>Microsoft Office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Bookman Old Style</vt:lpstr>
      <vt:lpstr>Calibri</vt:lpstr>
      <vt:lpstr>Times New Roman</vt:lpstr>
      <vt:lpstr>Tw Cen MT</vt:lpstr>
      <vt:lpstr>Wingdings</vt:lpstr>
      <vt:lpstr>Wingdings 2</vt:lpstr>
      <vt:lpstr>Median</vt:lpstr>
      <vt:lpstr>PowerPoint Presentation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  <vt:lpstr>How to Process a WHIF Report</vt:lpstr>
    </vt:vector>
  </TitlesOfParts>
  <Company>Graduate Studies 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Steffen</dc:creator>
  <cp:lastModifiedBy>Carreen Krapf</cp:lastModifiedBy>
  <cp:revision>458</cp:revision>
  <dcterms:created xsi:type="dcterms:W3CDTF">2012-08-23T18:17:13Z</dcterms:created>
  <dcterms:modified xsi:type="dcterms:W3CDTF">2018-05-15T19:35:36Z</dcterms:modified>
</cp:coreProperties>
</file>