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F93"/>
    <a:srgbClr val="461280"/>
    <a:srgbClr val="927FE5"/>
    <a:srgbClr val="D66EF6"/>
    <a:srgbClr val="C30DBA"/>
    <a:srgbClr val="FF3300"/>
    <a:srgbClr val="F2B800"/>
    <a:srgbClr val="F462C0"/>
    <a:srgbClr val="F02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6" autoAdjust="0"/>
    <p:restoredTop sz="94660"/>
  </p:normalViewPr>
  <p:slideViewPr>
    <p:cSldViewPr>
      <p:cViewPr varScale="1">
        <p:scale>
          <a:sx n="89" d="100"/>
          <a:sy n="89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76223-3F59-43AD-ACAE-BCA139BB126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5FE62-25F2-4F47-8107-964FAE64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97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EFF6A-5727-4AA2-A929-EDCB70555E45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CFE16-FBCF-4249-9DB2-AA5063C8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63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Presenter:</a:t>
            </a:r>
            <a:r>
              <a:rPr lang="en-US" baseline="0" smtClean="0"/>
              <a:t> Steffen Deonanan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FE16-FBCF-4249-9DB2-AA5063C88D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FE16-FBCF-4249-9DB2-AA5063C88D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4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note that even though our Grad programs are similar, your student’s  program may not be set up in </a:t>
            </a:r>
          </a:p>
          <a:p>
            <a:r>
              <a:rPr lang="en-US" dirty="0" smtClean="0"/>
              <a:t>exactly the same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FE16-FBCF-4249-9DB2-AA5063C88D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EF072D-43CD-48A4-A090-440AEDAF2740}" type="datetime1">
              <a:rPr lang="en-US" smtClean="0"/>
              <a:t>5/18/2018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9139-A337-4D59-AFE7-A8120846E1DA}" type="datetime1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A12189-35B9-4DCA-8AC0-A8A5985DBD7F}" type="datetime1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B77F-7279-4D9A-B318-39C6C8F5C69F}" type="datetime1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99FE-4A79-444E-9CF7-C77730A4B24C}" type="datetime1">
              <a:rPr lang="en-US" smtClean="0"/>
              <a:t>5/18/2018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1ABC9D-97EC-4702-870F-CFABAD190260}" type="datetime1">
              <a:rPr lang="en-US" smtClean="0"/>
              <a:t>5/18/2018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865A47-2B51-43F7-A92C-2A1A57747693}" type="datetime1">
              <a:rPr lang="en-US" smtClean="0"/>
              <a:t>5/18/2018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60F9-2C2F-4A2B-8C12-24E9D2E992FB}" type="datetime1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334A-B524-4EC7-99F1-24E6C770F3B0}" type="datetime1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FCB-E62C-4891-9B0F-59D163CC7892}" type="datetime1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A8840D-1326-4226-B0F7-7761AF58A1B9}" type="datetime1">
              <a:rPr lang="en-US" smtClean="0"/>
              <a:t>5/18/2018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5C1CAF-D2BC-49D9-BA56-85F1A69E9FA1}" type="datetime1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26B0ED-FF71-4EA9-B44E-6E533614EC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1" r:id="rId1"/>
    <p:sldLayoutId id="2147485582" r:id="rId2"/>
    <p:sldLayoutId id="2147485583" r:id="rId3"/>
    <p:sldLayoutId id="2147485584" r:id="rId4"/>
    <p:sldLayoutId id="2147485585" r:id="rId5"/>
    <p:sldLayoutId id="2147485586" r:id="rId6"/>
    <p:sldLayoutId id="2147485587" r:id="rId7"/>
    <p:sldLayoutId id="2147485588" r:id="rId8"/>
    <p:sldLayoutId id="2147485589" r:id="rId9"/>
    <p:sldLayoutId id="2147485590" r:id="rId10"/>
    <p:sldLayoutId id="21474855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489" y="1361369"/>
            <a:ext cx="3276217" cy="1433866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  <a:effectLst>
            <a:reflection blurRad="6350" stA="20000" endPos="55500" dist="508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414396" y="3336004"/>
            <a:ext cx="6010405" cy="136960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How to Read a .</a:t>
            </a:r>
            <a:r>
              <a:rPr lang="en-US" sz="35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pdf</a:t>
            </a:r>
            <a:r>
              <a:rPr lang="en-US" sz="35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Report</a:t>
            </a:r>
          </a:p>
          <a:p>
            <a:pPr algn="ctr"/>
            <a:r>
              <a:rPr lang="en-US" sz="28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Training Presentation 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03" y="6191877"/>
            <a:ext cx="1231135" cy="3609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47" y="4753839"/>
            <a:ext cx="1638302" cy="588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41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How to Read a .</a:t>
            </a:r>
            <a:r>
              <a:rPr lang="en-US" dirty="0" err="1"/>
              <a:t>pdf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94257" y="2734060"/>
            <a:ext cx="3365735" cy="923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Course History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lists every course </a:t>
            </a:r>
            <a:r>
              <a:rPr lang="en-US" sz="11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student has 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taken </a:t>
            </a:r>
            <a:r>
              <a:rPr lang="en-US" sz="11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throughout his 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Graduate </a:t>
            </a:r>
            <a:r>
              <a:rPr lang="en-US" sz="11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Career. 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It includes courses </a:t>
            </a:r>
            <a:r>
              <a:rPr lang="en-US" sz="11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taken 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and earned a grade in, courses </a:t>
            </a:r>
            <a:r>
              <a:rPr lang="en-US" sz="11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he is 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currently registered in and Transfer Courses that were accepted from other institutions.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6" y="2505461"/>
            <a:ext cx="5029199" cy="9906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6" y="3657600"/>
            <a:ext cx="5029199" cy="22860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urved Up Arrow 5"/>
          <p:cNvSpPr/>
          <p:nvPr/>
        </p:nvSpPr>
        <p:spPr>
          <a:xfrm rot="11124963">
            <a:off x="2990586" y="1614323"/>
            <a:ext cx="4027979" cy="847735"/>
          </a:xfrm>
          <a:prstGeom prst="curvedUpArrow">
            <a:avLst>
              <a:gd name="adj1" fmla="val 23565"/>
              <a:gd name="adj2" fmla="val 63750"/>
              <a:gd name="adj3" fmla="val 29821"/>
            </a:avLst>
          </a:prstGeom>
          <a:solidFill>
            <a:srgbClr val="E1E10F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5753491"/>
            <a:ext cx="761999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ular Callout 7"/>
          <p:cNvSpPr/>
          <p:nvPr/>
        </p:nvSpPr>
        <p:spPr>
          <a:xfrm>
            <a:off x="6400800" y="4776200"/>
            <a:ext cx="2152650" cy="819150"/>
          </a:xfrm>
          <a:prstGeom prst="wedgeRoundRectCallout">
            <a:avLst/>
          </a:prstGeom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solidFill>
                  <a:schemeClr val="tx2"/>
                </a:solidFill>
                <a:effectLst/>
                <a:ea typeface="Calibri"/>
                <a:cs typeface="Times New Roman"/>
              </a:rPr>
              <a:t>If you notice anything in </a:t>
            </a:r>
            <a:r>
              <a:rPr lang="en-US" sz="1000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the </a:t>
            </a:r>
            <a:r>
              <a:rPr lang="en-US" sz="1000" dirty="0">
                <a:solidFill>
                  <a:schemeClr val="tx2"/>
                </a:solidFill>
                <a:effectLst/>
                <a:ea typeface="Calibri"/>
                <a:cs typeface="Times New Roman"/>
              </a:rPr>
              <a:t>Audit that looks strange, </a:t>
            </a:r>
            <a:r>
              <a:rPr lang="en-US" sz="1000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the student  </a:t>
            </a:r>
            <a:r>
              <a:rPr lang="en-US" sz="1000" dirty="0">
                <a:solidFill>
                  <a:schemeClr val="tx2"/>
                </a:solidFill>
                <a:effectLst/>
                <a:ea typeface="Calibri"/>
                <a:cs typeface="Times New Roman"/>
              </a:rPr>
              <a:t>should see </a:t>
            </a:r>
            <a:r>
              <a:rPr lang="en-US" sz="1000" dirty="0" smtClean="0">
                <a:solidFill>
                  <a:schemeClr val="tx2"/>
                </a:solidFill>
                <a:ea typeface="Calibri"/>
                <a:cs typeface="Times New Roman"/>
              </a:rPr>
              <a:t>his </a:t>
            </a:r>
            <a:r>
              <a:rPr lang="en-US" sz="1000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advisor!</a:t>
            </a:r>
            <a:endParaRPr lang="en-US" sz="11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7" y="6407276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805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How to Read a .</a:t>
            </a:r>
            <a:r>
              <a:rPr lang="en-US" dirty="0" err="1" smtClean="0"/>
              <a:t>pdf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59856"/>
            <a:ext cx="5751538" cy="3478943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rame 4"/>
          <p:cNvSpPr/>
          <p:nvPr/>
        </p:nvSpPr>
        <p:spPr>
          <a:xfrm>
            <a:off x="4253645" y="2322109"/>
            <a:ext cx="1533525" cy="802091"/>
          </a:xfrm>
          <a:prstGeom prst="frame">
            <a:avLst>
              <a:gd name="adj1" fmla="val 0"/>
            </a:avLst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13451" y="2495137"/>
            <a:ext cx="48577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50348" y="3490347"/>
            <a:ext cx="1216459" cy="14287"/>
          </a:xfrm>
          <a:prstGeom prst="line">
            <a:avLst/>
          </a:prstGeom>
          <a:ln w="19050">
            <a:solidFill>
              <a:srgbClr val="E1E10F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1" idx="2"/>
          </p:cNvCxnSpPr>
          <p:nvPr/>
        </p:nvCxnSpPr>
        <p:spPr>
          <a:xfrm>
            <a:off x="2952282" y="3490347"/>
            <a:ext cx="783617" cy="0"/>
          </a:xfrm>
          <a:prstGeom prst="line">
            <a:avLst/>
          </a:prstGeom>
          <a:ln w="19050">
            <a:solidFill>
              <a:srgbClr val="E1E10F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Donut 10"/>
          <p:cNvSpPr/>
          <p:nvPr/>
        </p:nvSpPr>
        <p:spPr>
          <a:xfrm>
            <a:off x="3735899" y="3276034"/>
            <a:ext cx="1314449" cy="428625"/>
          </a:xfrm>
          <a:prstGeom prst="donut">
            <a:avLst>
              <a:gd name="adj" fmla="val 0"/>
            </a:avLst>
          </a:prstGeom>
          <a:solidFill>
            <a:srgbClr val="E1E10F"/>
          </a:solidFill>
          <a:ln w="25400" cap="flat" cmpd="sng" algn="ctr">
            <a:solidFill>
              <a:srgbClr val="E1E10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Frame 21"/>
          <p:cNvSpPr/>
          <p:nvPr/>
        </p:nvSpPr>
        <p:spPr>
          <a:xfrm>
            <a:off x="1066799" y="3733800"/>
            <a:ext cx="1837868" cy="838200"/>
          </a:xfrm>
          <a:prstGeom prst="frame">
            <a:avLst>
              <a:gd name="adj1" fmla="val 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04667" y="4006405"/>
            <a:ext cx="336214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213376" y="4876800"/>
            <a:ext cx="1085850" cy="0"/>
          </a:xfrm>
          <a:prstGeom prst="straightConnector1">
            <a:avLst/>
          </a:prstGeom>
          <a:ln>
            <a:solidFill>
              <a:srgbClr val="E1E10F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767" y="6115743"/>
            <a:ext cx="771525" cy="74422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Oval Callout 25"/>
          <p:cNvSpPr/>
          <p:nvPr/>
        </p:nvSpPr>
        <p:spPr>
          <a:xfrm flipH="1">
            <a:off x="7255802" y="5337462"/>
            <a:ext cx="1511929" cy="657225"/>
          </a:xfrm>
          <a:prstGeom prst="wedgeEllipseCallou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solidFill>
                  <a:schemeClr val="bg2">
                    <a:lumMod val="10000"/>
                  </a:schemeClr>
                </a:solidFill>
                <a:effectLst/>
                <a:ea typeface="Calibri"/>
                <a:cs typeface="Times New Roman"/>
              </a:rPr>
              <a:t>Don’t forget to read your D</a:t>
            </a:r>
            <a:r>
              <a:rPr lang="en-US" sz="1000" i="1" dirty="0">
                <a:solidFill>
                  <a:schemeClr val="bg2">
                    <a:lumMod val="10000"/>
                  </a:schemeClr>
                </a:solidFill>
                <a:effectLst/>
                <a:ea typeface="Calibri"/>
                <a:cs typeface="Times New Roman"/>
              </a:rPr>
              <a:t>ISCL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effectLst/>
                <a:ea typeface="Calibri"/>
                <a:cs typeface="Times New Roman"/>
              </a:rPr>
              <a:t>AIMER! </a:t>
            </a:r>
          </a:p>
        </p:txBody>
      </p:sp>
      <p:sp>
        <p:nvSpPr>
          <p:cNvPr id="8" name="Donut 7"/>
          <p:cNvSpPr/>
          <p:nvPr/>
        </p:nvSpPr>
        <p:spPr>
          <a:xfrm>
            <a:off x="1590218" y="3299847"/>
            <a:ext cx="1314449" cy="409575"/>
          </a:xfrm>
          <a:prstGeom prst="donut">
            <a:avLst>
              <a:gd name="adj" fmla="val 3544"/>
            </a:avLst>
          </a:prstGeom>
          <a:solidFill>
            <a:srgbClr val="E1E10F"/>
          </a:solidFill>
          <a:ln>
            <a:solidFill>
              <a:srgbClr val="E1E1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3" y="6455322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63839" y="2365475"/>
            <a:ext cx="2863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Student’s </a:t>
            </a:r>
            <a:r>
              <a:rPr lang="en-US" sz="1000" b="1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Name</a:t>
            </a:r>
            <a:r>
              <a:rPr lang="en-US" sz="10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, ID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 &amp; </a:t>
            </a:r>
            <a:r>
              <a:rPr lang="en-US" sz="10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Report Date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. 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85925" y="3355694"/>
            <a:ext cx="2763898" cy="2589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Student’s </a:t>
            </a:r>
            <a:r>
              <a:rPr lang="en-US" sz="1000" b="1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Program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and </a:t>
            </a:r>
            <a:r>
              <a:rPr lang="en-US" sz="10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Catalog Year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 Information.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58238" y="3871753"/>
            <a:ext cx="2210862" cy="2589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Current </a:t>
            </a:r>
            <a:r>
              <a:rPr lang="en-US" sz="10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Academic Status 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is listed here.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09865" y="4752639"/>
            <a:ext cx="2263761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i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 College of Graduate Studies </a:t>
            </a:r>
            <a:r>
              <a:rPr lang="en-US" sz="1000" b="1" i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Disclaimer</a:t>
            </a:r>
            <a:r>
              <a:rPr lang="en-US" sz="1000" i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>.</a:t>
            </a:r>
            <a:endParaRPr lang="en-US" sz="10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0137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22" grpId="0" animBg="1"/>
      <p:bldP spid="26" grpId="0" animBg="1"/>
      <p:bldP spid="8" grpId="0" animBg="1"/>
      <p:bldP spid="3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How to Read a .</a:t>
            </a:r>
            <a:r>
              <a:rPr lang="en-US" dirty="0" err="1"/>
              <a:t>pdf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2209800"/>
            <a:ext cx="5346357" cy="2982355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46523" y="2209800"/>
            <a:ext cx="3345077" cy="504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Please note that in the .</a:t>
            </a:r>
            <a:r>
              <a:rPr lang="en-US" sz="1100" dirty="0" err="1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pdf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 report, your status whether </a:t>
            </a:r>
            <a:r>
              <a:rPr lang="en-US" sz="1100" b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Satisfied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or </a:t>
            </a:r>
            <a:r>
              <a:rPr lang="en-US" sz="1100" b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Not Satisfied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,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will always appear in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b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RED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solidFill>
                <a:schemeClr val="bg2">
                  <a:lumMod val="1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6243766"/>
            <a:ext cx="609600" cy="6142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ounded Rectangular Callout 6"/>
          <p:cNvSpPr/>
          <p:nvPr/>
        </p:nvSpPr>
        <p:spPr>
          <a:xfrm>
            <a:off x="5943600" y="5313515"/>
            <a:ext cx="2667000" cy="914400"/>
          </a:xfrm>
          <a:prstGeom prst="wedgeRoundRectCallou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smtClean="0">
                <a:solidFill>
                  <a:schemeClr val="bg2">
                    <a:lumMod val="10000"/>
                  </a:schemeClr>
                </a:solidFill>
                <a:effectLst/>
                <a:ea typeface="Calibri"/>
                <a:cs typeface="Times New Roman"/>
              </a:rPr>
              <a:t>Here our student </a:t>
            </a:r>
            <a:r>
              <a:rPr lang="en-US" sz="900" dirty="0">
                <a:solidFill>
                  <a:schemeClr val="bg2">
                    <a:lumMod val="10000"/>
                  </a:schemeClr>
                </a:solidFill>
                <a:effectLst/>
                <a:ea typeface="Calibri"/>
                <a:cs typeface="Times New Roman"/>
              </a:rPr>
              <a:t>violated the 7 year policy which states that no course older than 7 years may be used to satisfy a requirement! </a:t>
            </a:r>
            <a:r>
              <a:rPr lang="en-US" sz="900" dirty="0" smtClean="0">
                <a:effectLst/>
                <a:ea typeface="Calibri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Up Arrow 9"/>
          <p:cNvSpPr/>
          <p:nvPr/>
        </p:nvSpPr>
        <p:spPr>
          <a:xfrm rot="16511675">
            <a:off x="3297986" y="3033369"/>
            <a:ext cx="370205" cy="993140"/>
          </a:xfrm>
          <a:prstGeom prst="upArrow">
            <a:avLst/>
          </a:prstGeom>
          <a:solidFill>
            <a:schemeClr val="tx1">
              <a:lumMod val="60000"/>
              <a:lumOff val="40000"/>
            </a:schemeClr>
          </a:solidFill>
          <a:ln w="57150">
            <a:solidFill>
              <a:schemeClr val="tx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Donut 10"/>
          <p:cNvSpPr/>
          <p:nvPr/>
        </p:nvSpPr>
        <p:spPr>
          <a:xfrm>
            <a:off x="0" y="4642021"/>
            <a:ext cx="5307829" cy="685800"/>
          </a:xfrm>
          <a:prstGeom prst="donut">
            <a:avLst>
              <a:gd name="adj" fmla="val 8115"/>
            </a:avLst>
          </a:prstGeom>
          <a:solidFill>
            <a:srgbClr val="E1E10F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Donut 7"/>
          <p:cNvSpPr/>
          <p:nvPr/>
        </p:nvSpPr>
        <p:spPr>
          <a:xfrm>
            <a:off x="0" y="2085331"/>
            <a:ext cx="2453797" cy="629293"/>
          </a:xfrm>
          <a:prstGeom prst="donut">
            <a:avLst>
              <a:gd name="adj" fmla="val 8190"/>
            </a:avLst>
          </a:prstGeom>
          <a:solidFill>
            <a:srgbClr val="E1E10F"/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25928" y="3276786"/>
            <a:ext cx="296768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These reference numbers are here to identify requirements and lines. If there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is a need for an exception, these are the numbers you would reference on the </a:t>
            </a:r>
            <a:r>
              <a:rPr lang="en-US" sz="1100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eForm</a:t>
            </a: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25928" y="4417473"/>
            <a:ext cx="3158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Graduate Policy Courses – These courses appear only when </a:t>
            </a: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the student violates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 rule. It is best to consult your advisor when you notice courses in this section. </a:t>
            </a:r>
          </a:p>
        </p:txBody>
      </p:sp>
      <p:sp>
        <p:nvSpPr>
          <p:cNvPr id="17" name="Curved Up Arrow 16"/>
          <p:cNvSpPr/>
          <p:nvPr/>
        </p:nvSpPr>
        <p:spPr>
          <a:xfrm rot="11019921">
            <a:off x="1321666" y="1222655"/>
            <a:ext cx="5744754" cy="860512"/>
          </a:xfrm>
          <a:prstGeom prst="curvedUpArrow">
            <a:avLst>
              <a:gd name="adj1" fmla="val 23565"/>
              <a:gd name="adj2" fmla="val 51500"/>
              <a:gd name="adj3" fmla="val 24355"/>
            </a:avLst>
          </a:prstGeom>
          <a:solidFill>
            <a:srgbClr val="8C5F93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2" y="6407276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806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8" grpId="0" animBg="1"/>
      <p:bldP spid="12" grpId="0"/>
      <p:bldP spid="13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How to Read a .</a:t>
            </a:r>
            <a:r>
              <a:rPr lang="en-US" dirty="0" err="1"/>
              <a:t>pdf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68" y="2264896"/>
            <a:ext cx="6648450" cy="260985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88098" y="1447800"/>
            <a:ext cx="8709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 </a:t>
            </a:r>
          </a:p>
          <a:p>
            <a:pPr algn="ctr"/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Here is an example of the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Optics PhD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Program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13803" y="5586553"/>
            <a:ext cx="77343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              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Class Term           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Subject   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             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Catalog #  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             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Course Title          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            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Grade Earned    Units    Course Type  </a:t>
            </a:r>
            <a:endParaRPr lang="en-US" sz="1100" dirty="0">
              <a:solidFill>
                <a:schemeClr val="bg2">
                  <a:lumMod val="1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37955" y="5929453"/>
            <a:ext cx="1676400" cy="7761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EN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= Enrolled/ Taken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IP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= In Progress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TR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= External Transfer </a:t>
            </a:r>
          </a:p>
        </p:txBody>
      </p:sp>
      <p:sp>
        <p:nvSpPr>
          <p:cNvPr id="10" name="Right Arrow 9"/>
          <p:cNvSpPr/>
          <p:nvPr/>
        </p:nvSpPr>
        <p:spPr>
          <a:xfrm rot="16200000">
            <a:off x="2397468" y="4974825"/>
            <a:ext cx="852170" cy="375920"/>
          </a:xfrm>
          <a:prstGeom prst="rightArrow">
            <a:avLst/>
          </a:prstGeom>
          <a:solidFill>
            <a:srgbClr val="E1E10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3388068" y="5003400"/>
            <a:ext cx="852170" cy="375920"/>
          </a:xfrm>
          <a:prstGeom prst="rightArrow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4454868" y="4974190"/>
            <a:ext cx="852170" cy="37592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6034318" y="4959584"/>
            <a:ext cx="852170" cy="375920"/>
          </a:xfrm>
          <a:prstGeom prst="rightArrow">
            <a:avLst/>
          </a:prstGeom>
          <a:solidFill>
            <a:srgbClr val="E1E10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6629948" y="4959584"/>
            <a:ext cx="852170" cy="375920"/>
          </a:xfrm>
          <a:prstGeom prst="rightArrow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7167793" y="4974189"/>
            <a:ext cx="852170" cy="375920"/>
          </a:xfrm>
          <a:prstGeom prst="rightArrow">
            <a:avLst/>
          </a:prstGeom>
          <a:solidFill>
            <a:srgbClr val="E1E10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6200000">
            <a:off x="1438275" y="4959583"/>
            <a:ext cx="852170" cy="37592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7276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675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How to Read a .</a:t>
            </a:r>
            <a:r>
              <a:rPr lang="en-US" dirty="0" err="1"/>
              <a:t>pdf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133600"/>
            <a:ext cx="5867400" cy="34290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366088" y="2262807"/>
            <a:ext cx="28924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Core Courses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and their attributes are listed in this section.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66088" y="3005887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This Section will indicate the no. of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Units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needed to satisfy the requirement and the no. of Units that were used to satisfy the req.</a:t>
            </a:r>
          </a:p>
        </p:txBody>
      </p:sp>
      <p:sp>
        <p:nvSpPr>
          <p:cNvPr id="8" name="Rectangle 7"/>
          <p:cNvSpPr/>
          <p:nvPr/>
        </p:nvSpPr>
        <p:spPr>
          <a:xfrm>
            <a:off x="6387677" y="4646023"/>
            <a:ext cx="11336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2">
                    <a:lumMod val="10000"/>
                  </a:schemeClr>
                </a:solidFill>
              </a:rPr>
              <a:t>Elective Courses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290194" y="2146028"/>
            <a:ext cx="5610225" cy="1847647"/>
          </a:xfrm>
          <a:prstGeom prst="frame">
            <a:avLst>
              <a:gd name="adj1" fmla="val 0"/>
            </a:avLst>
          </a:prstGeom>
          <a:ln w="571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900419" y="2409622"/>
            <a:ext cx="385445" cy="0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38176" y="4148071"/>
            <a:ext cx="285750" cy="0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19126" y="5486400"/>
            <a:ext cx="285750" cy="0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3" name="Straight Connector 12"/>
          <p:cNvCxnSpPr/>
          <p:nvPr/>
        </p:nvCxnSpPr>
        <p:spPr>
          <a:xfrm>
            <a:off x="6004876" y="4141721"/>
            <a:ext cx="0" cy="1344679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4" name="Straight Connector 13"/>
          <p:cNvCxnSpPr/>
          <p:nvPr/>
        </p:nvCxnSpPr>
        <p:spPr>
          <a:xfrm>
            <a:off x="6004876" y="4763836"/>
            <a:ext cx="280988" cy="0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Frame 14"/>
          <p:cNvSpPr/>
          <p:nvPr/>
        </p:nvSpPr>
        <p:spPr>
          <a:xfrm>
            <a:off x="594994" y="2586787"/>
            <a:ext cx="1866900" cy="276225"/>
          </a:xfrm>
          <a:prstGeom prst="frame">
            <a:avLst>
              <a:gd name="adj1" fmla="val 0"/>
            </a:avLst>
          </a:prstGeom>
          <a:solidFill>
            <a:srgbClr val="E1E10F"/>
          </a:solidFill>
          <a:ln w="38100">
            <a:solidFill>
              <a:srgbClr val="E1E1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461894" y="2720137"/>
            <a:ext cx="3823970" cy="4762"/>
          </a:xfrm>
          <a:prstGeom prst="line">
            <a:avLst/>
          </a:prstGeom>
          <a:ln w="28575">
            <a:solidFill>
              <a:srgbClr val="E1E1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85864" y="2720137"/>
            <a:ext cx="0" cy="349714"/>
          </a:xfrm>
          <a:prstGeom prst="line">
            <a:avLst/>
          </a:prstGeom>
          <a:noFill/>
          <a:ln w="28575" cap="flat" cmpd="sng" algn="ctr">
            <a:solidFill>
              <a:srgbClr val="E1E10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988" y="6407276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999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How to Read a .</a:t>
            </a:r>
            <a:r>
              <a:rPr lang="en-US" dirty="0" err="1"/>
              <a:t>pdf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4205748" cy="44958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257801" y="1797947"/>
            <a:ext cx="383713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2">
                    <a:lumMod val="10000"/>
                  </a:schemeClr>
                </a:solidFill>
              </a:rPr>
              <a:t>Restricted Electives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</a:rPr>
              <a:t>, those that require prior approval are listed here.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1" y="2463906"/>
            <a:ext cx="37337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Courses the student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used to satisfy </a:t>
            </a: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Requirement will be listed in this section.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7801" y="3281298"/>
            <a:ext cx="42233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Here’s an example of how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Transfer Courses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appear on your audit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5265058" y="3803942"/>
            <a:ext cx="3886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Unrestricted Electives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such as Independent Studies, Directed Research or Doctoral Research are listed here.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5257800"/>
            <a:ext cx="38371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Whenever a requirement is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Not Satisfied, 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 list of potential courses that can be used to satisfy the requirement will be displayed as it does here unless otherwise noted.</a:t>
            </a:r>
          </a:p>
        </p:txBody>
      </p:sp>
      <p:sp>
        <p:nvSpPr>
          <p:cNvPr id="10" name="Frame 9"/>
          <p:cNvSpPr/>
          <p:nvPr/>
        </p:nvSpPr>
        <p:spPr>
          <a:xfrm>
            <a:off x="644394" y="1687946"/>
            <a:ext cx="4053083" cy="2053445"/>
          </a:xfrm>
          <a:prstGeom prst="frame">
            <a:avLst>
              <a:gd name="adj1" fmla="val 781"/>
            </a:avLst>
          </a:prstGeom>
          <a:solidFill>
            <a:srgbClr val="E1E10F"/>
          </a:solidFill>
          <a:ln w="25400" cap="flat" cmpd="sng" algn="ctr">
            <a:solidFill>
              <a:srgbClr val="E1E10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697477" y="1894887"/>
            <a:ext cx="560322" cy="0"/>
          </a:xfrm>
          <a:prstGeom prst="line">
            <a:avLst/>
          </a:prstGeom>
          <a:ln w="38100" cmpd="sng">
            <a:solidFill>
              <a:srgbClr val="E1E10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5302" y="2232644"/>
            <a:ext cx="285750" cy="0"/>
          </a:xfrm>
          <a:prstGeom prst="line">
            <a:avLst/>
          </a:prstGeom>
          <a:noFill/>
          <a:ln w="38100" cap="flat" cmpd="sng" algn="ctr">
            <a:solidFill>
              <a:srgbClr val="46128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" name="Straight Connector 17"/>
          <p:cNvCxnSpPr/>
          <p:nvPr/>
        </p:nvCxnSpPr>
        <p:spPr>
          <a:xfrm>
            <a:off x="4375302" y="3086719"/>
            <a:ext cx="285750" cy="0"/>
          </a:xfrm>
          <a:prstGeom prst="line">
            <a:avLst/>
          </a:prstGeom>
          <a:noFill/>
          <a:ln w="38100" cap="flat" cmpd="sng" algn="ctr">
            <a:solidFill>
              <a:srgbClr val="46128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9" name="Straight Connector 18"/>
          <p:cNvCxnSpPr/>
          <p:nvPr/>
        </p:nvCxnSpPr>
        <p:spPr>
          <a:xfrm>
            <a:off x="4642002" y="2228834"/>
            <a:ext cx="0" cy="857250"/>
          </a:xfrm>
          <a:prstGeom prst="line">
            <a:avLst/>
          </a:prstGeom>
          <a:noFill/>
          <a:ln w="38100" cap="flat" cmpd="sng" algn="ctr">
            <a:solidFill>
              <a:srgbClr val="46128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0" name="Straight Connector 19"/>
          <p:cNvCxnSpPr/>
          <p:nvPr/>
        </p:nvCxnSpPr>
        <p:spPr>
          <a:xfrm>
            <a:off x="4642002" y="2708894"/>
            <a:ext cx="615797" cy="5774"/>
          </a:xfrm>
          <a:prstGeom prst="line">
            <a:avLst/>
          </a:prstGeom>
          <a:noFill/>
          <a:ln w="38100" cap="flat" cmpd="sng" algn="ctr">
            <a:solidFill>
              <a:srgbClr val="46128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5" name="Frame 24"/>
          <p:cNvSpPr/>
          <p:nvPr/>
        </p:nvSpPr>
        <p:spPr>
          <a:xfrm>
            <a:off x="644394" y="3741391"/>
            <a:ext cx="4053083" cy="2202210"/>
          </a:xfrm>
          <a:prstGeom prst="frame">
            <a:avLst>
              <a:gd name="adj1" fmla="val 0"/>
            </a:avLst>
          </a:prstGeom>
          <a:solidFill>
            <a:sysClr val="window" lastClr="FFFFFF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697477" y="3990893"/>
            <a:ext cx="560323" cy="0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2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7" name="Right Arrow 26"/>
          <p:cNvSpPr/>
          <p:nvPr/>
        </p:nvSpPr>
        <p:spPr>
          <a:xfrm rot="10800000">
            <a:off x="4630951" y="5424995"/>
            <a:ext cx="626848" cy="29019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3482844" y="3015863"/>
            <a:ext cx="285750" cy="0"/>
          </a:xfrm>
          <a:prstGeom prst="line">
            <a:avLst/>
          </a:prstGeom>
          <a:noFill/>
          <a:ln w="3810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2" name="Straight Connector 21"/>
          <p:cNvCxnSpPr/>
          <p:nvPr/>
        </p:nvCxnSpPr>
        <p:spPr>
          <a:xfrm>
            <a:off x="3492803" y="3709292"/>
            <a:ext cx="285750" cy="0"/>
          </a:xfrm>
          <a:prstGeom prst="line">
            <a:avLst/>
          </a:prstGeom>
          <a:noFill/>
          <a:ln w="3810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3" name="Straight Connector 22"/>
          <p:cNvCxnSpPr/>
          <p:nvPr/>
        </p:nvCxnSpPr>
        <p:spPr>
          <a:xfrm>
            <a:off x="3749544" y="3012053"/>
            <a:ext cx="19050" cy="692005"/>
          </a:xfrm>
          <a:prstGeom prst="line">
            <a:avLst/>
          </a:prstGeom>
          <a:noFill/>
          <a:ln w="3810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" name="Straight Connector 23"/>
          <p:cNvCxnSpPr>
            <a:endCxn id="7" idx="1"/>
          </p:cNvCxnSpPr>
          <p:nvPr/>
        </p:nvCxnSpPr>
        <p:spPr>
          <a:xfrm flipV="1">
            <a:off x="3749544" y="3412103"/>
            <a:ext cx="1508257" cy="2"/>
          </a:xfrm>
          <a:prstGeom prst="line">
            <a:avLst/>
          </a:prstGeom>
          <a:noFill/>
          <a:ln w="3810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988" y="6407276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379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2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How to Read a .</a:t>
            </a:r>
            <a:r>
              <a:rPr lang="en-US" dirty="0" err="1"/>
              <a:t>pdf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79" y="1874851"/>
            <a:ext cx="5029200" cy="43434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rame 4"/>
          <p:cNvSpPr/>
          <p:nvPr/>
        </p:nvSpPr>
        <p:spPr>
          <a:xfrm>
            <a:off x="511479" y="1904999"/>
            <a:ext cx="4943475" cy="1386535"/>
          </a:xfrm>
          <a:prstGeom prst="frame">
            <a:avLst>
              <a:gd name="adj1" fmla="val 4508"/>
            </a:avLst>
          </a:prstGeom>
          <a:solidFill>
            <a:srgbClr val="E1E10F"/>
          </a:solidFill>
          <a:ln w="3175" cap="flat" cmpd="sng" algn="ctr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5054904" y="3553192"/>
            <a:ext cx="800100" cy="31877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454954" y="2316291"/>
            <a:ext cx="438150" cy="0"/>
          </a:xfrm>
          <a:prstGeom prst="line">
            <a:avLst/>
          </a:prstGeom>
          <a:noFill/>
          <a:ln w="44450" cap="flat" cmpd="sng" algn="ctr">
            <a:solidFill>
              <a:srgbClr val="E1E10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8" name="Rectangle 7"/>
          <p:cNvSpPr/>
          <p:nvPr/>
        </p:nvSpPr>
        <p:spPr>
          <a:xfrm>
            <a:off x="5981700" y="2133600"/>
            <a:ext cx="30480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Dissertation Requirement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and courses used to satisfied the </a:t>
            </a: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Requirement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5975169" y="3581772"/>
            <a:ext cx="29803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Graduate Policy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Requirement for your Program.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988" y="6407276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192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How to Read a .</a:t>
            </a:r>
            <a:r>
              <a:rPr lang="en-US" dirty="0" err="1"/>
              <a:t>pdf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3288665" cy="16002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90" y="4140200"/>
            <a:ext cx="3286125" cy="19431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 rot="11338275">
            <a:off x="2437130" y="2733675"/>
            <a:ext cx="2256155" cy="166370"/>
          </a:xfrm>
          <a:prstGeom prst="rightArrow">
            <a:avLst/>
          </a:prstGeom>
          <a:solidFill>
            <a:srgbClr val="E1E10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2514600" y="2324735"/>
            <a:ext cx="2152650" cy="17145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ight Arrow 7"/>
          <p:cNvSpPr/>
          <p:nvPr/>
        </p:nvSpPr>
        <p:spPr>
          <a:xfrm rot="11531231">
            <a:off x="1604010" y="5476875"/>
            <a:ext cx="2152650" cy="171450"/>
          </a:xfrm>
          <a:prstGeom prst="rightArrow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208283">
            <a:off x="1609725" y="4628515"/>
            <a:ext cx="2152650" cy="171450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1678013"/>
            <a:ext cx="2286000" cy="16363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700"/>
              </a:spcBef>
              <a:buClr>
                <a:srgbClr val="CDC0AA"/>
              </a:buClr>
              <a:buSzPct val="60000"/>
            </a:pPr>
            <a:r>
              <a:rPr lang="en-US" sz="1100" b="1" dirty="0" smtClean="0">
                <a:solidFill>
                  <a:srgbClr val="DEDEE0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Graduate Milestones</a:t>
            </a:r>
            <a:r>
              <a:rPr lang="en-US" sz="1100" dirty="0" smtClean="0">
                <a:solidFill>
                  <a:srgbClr val="DEDEE0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  - These may be different for Masters Students.</a:t>
            </a:r>
          </a:p>
          <a:p>
            <a:pPr lvl="0">
              <a:spcBef>
                <a:spcPts val="700"/>
              </a:spcBef>
              <a:buClr>
                <a:srgbClr val="CDC0AA"/>
              </a:buClr>
              <a:buSzPct val="60000"/>
            </a:pPr>
            <a:endParaRPr lang="en-US" sz="1100" dirty="0">
              <a:solidFill>
                <a:srgbClr val="DEDEE0">
                  <a:lumMod val="1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700"/>
              </a:spcBef>
              <a:buClr>
                <a:srgbClr val="CDC0AA"/>
              </a:buClr>
              <a:buSzPct val="60000"/>
            </a:pPr>
            <a:r>
              <a:rPr lang="en-US" sz="1100" dirty="0">
                <a:solidFill>
                  <a:srgbClr val="DEDEE0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The date </a:t>
            </a:r>
            <a:r>
              <a:rPr lang="en-US" sz="1100" dirty="0" smtClean="0">
                <a:solidFill>
                  <a:srgbClr val="DEDEE0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the student completed his </a:t>
            </a:r>
            <a:r>
              <a:rPr lang="en-US" sz="1100" dirty="0">
                <a:solidFill>
                  <a:srgbClr val="DEDEE0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candidacy exam. </a:t>
            </a:r>
            <a:r>
              <a:rPr lang="en-US" sz="1100" dirty="0" smtClean="0">
                <a:solidFill>
                  <a:srgbClr val="DEDEE0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100" dirty="0">
              <a:solidFill>
                <a:srgbClr val="DEDEE0">
                  <a:lumMod val="1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700"/>
              </a:spcBef>
              <a:buClr>
                <a:srgbClr val="CDC0AA"/>
              </a:buClr>
              <a:buSzPct val="60000"/>
            </a:pPr>
            <a:endParaRPr lang="en-US" sz="1100" dirty="0" smtClean="0">
              <a:solidFill>
                <a:srgbClr val="DEDEE0">
                  <a:lumMod val="1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700"/>
              </a:spcBef>
              <a:buClr>
                <a:srgbClr val="CDC0AA"/>
              </a:buClr>
              <a:buSzPct val="60000"/>
            </a:pPr>
            <a:r>
              <a:rPr lang="en-US" sz="1100" smtClean="0">
                <a:solidFill>
                  <a:srgbClr val="DEDEE0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Student’s advisors</a:t>
            </a:r>
            <a:r>
              <a:rPr lang="en-US" sz="1100" dirty="0" smtClean="0">
                <a:solidFill>
                  <a:srgbClr val="DEDEE0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100" dirty="0">
              <a:solidFill>
                <a:srgbClr val="DEDEE0">
                  <a:lumMod val="1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4680863"/>
            <a:ext cx="32645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Here are Other Milestones for the doctoral program. </a:t>
            </a:r>
          </a:p>
          <a:p>
            <a:r>
              <a:rPr lang="en-US" sz="11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As these are satisfied their status will change.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988" y="6407276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133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build="p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How to Read a .</a:t>
            </a:r>
            <a:r>
              <a:rPr lang="en-US" dirty="0" err="1"/>
              <a:t>pdf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0" y="1600200"/>
            <a:ext cx="3969125" cy="4437207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 rot="9704800">
            <a:off x="4882219" y="5466932"/>
            <a:ext cx="617419" cy="180795"/>
          </a:xfrm>
          <a:prstGeom prst="rightArrow">
            <a:avLst/>
          </a:prstGeom>
          <a:solidFill>
            <a:srgbClr val="E1E10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838201" y="1665616"/>
            <a:ext cx="3922208" cy="1097048"/>
          </a:xfrm>
          <a:prstGeom prst="frame">
            <a:avLst>
              <a:gd name="adj1" fmla="val 4508"/>
            </a:avLst>
          </a:prstGeom>
          <a:solidFill>
            <a:srgbClr val="E1E10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60409" y="2214140"/>
            <a:ext cx="609287" cy="0"/>
          </a:xfrm>
          <a:prstGeom prst="line">
            <a:avLst/>
          </a:prstGeom>
          <a:noFill/>
          <a:ln w="44450" cap="flat" cmpd="sng" algn="ctr">
            <a:solidFill>
              <a:srgbClr val="E1E10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8" name="Frame 7"/>
          <p:cNvSpPr/>
          <p:nvPr/>
        </p:nvSpPr>
        <p:spPr>
          <a:xfrm>
            <a:off x="838201" y="2762665"/>
            <a:ext cx="3922208" cy="2891082"/>
          </a:xfrm>
          <a:prstGeom prst="frame">
            <a:avLst>
              <a:gd name="adj1" fmla="val 1687"/>
            </a:avLst>
          </a:prstGeom>
          <a:solidFill>
            <a:schemeClr val="tx1">
              <a:lumMod val="50000"/>
              <a:lumOff val="50000"/>
            </a:schemeClr>
          </a:solidFill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4832904" y="2971800"/>
            <a:ext cx="617419" cy="180794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2" name="Content Placeholder 11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89794"/>
            <a:ext cx="773121" cy="74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ounded Rectangular Callout 12"/>
          <p:cNvSpPr/>
          <p:nvPr/>
        </p:nvSpPr>
        <p:spPr>
          <a:xfrm>
            <a:off x="7171412" y="5137253"/>
            <a:ext cx="1962150" cy="733425"/>
          </a:xfrm>
          <a:prstGeom prst="wedgeRoundRectCallout">
            <a:avLst/>
          </a:prstGeom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solidFill>
                  <a:schemeClr val="bg2">
                    <a:lumMod val="10000"/>
                  </a:schemeClr>
                </a:solidFill>
                <a:effectLst/>
                <a:ea typeface="Calibri"/>
                <a:cs typeface="Times New Roman"/>
              </a:rPr>
              <a:t>You should pay attention to these Comments. They might 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  <a:effectLst/>
                <a:ea typeface="Calibri"/>
                <a:cs typeface="Times New Roman"/>
              </a:rPr>
              <a:t>            save 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effectLst/>
                <a:ea typeface="Calibri"/>
                <a:cs typeface="Times New Roman"/>
              </a:rPr>
              <a:t>your life!</a:t>
            </a:r>
            <a:endParaRPr lang="en-US" sz="1100" dirty="0">
              <a:solidFill>
                <a:schemeClr val="bg2">
                  <a:lumMod val="10000"/>
                </a:schemeClr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41440" y="2083335"/>
            <a:ext cx="27302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University Requirements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Doctoral Students.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53075" y="2762665"/>
            <a:ext cx="32670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Program Specific Requirements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 Non course program requirements (Checklist).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23313" y="5295721"/>
            <a:ext cx="13500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Advisor 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Comments. </a:t>
            </a:r>
            <a:endParaRPr lang="en-US" sz="11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14113"/>
            <a:ext cx="120173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173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3" grpId="0" animBg="1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4">
      <a:dk1>
        <a:srgbClr val="A4A4A9"/>
      </a:dk1>
      <a:lt1>
        <a:sysClr val="window" lastClr="FFFFFF"/>
      </a:lt1>
      <a:dk2>
        <a:srgbClr val="303030"/>
      </a:dk2>
      <a:lt2>
        <a:srgbClr val="DEDEE0"/>
      </a:lt2>
      <a:accent1>
        <a:srgbClr val="DC9A16"/>
      </a:accent1>
      <a:accent2>
        <a:srgbClr val="CDC0AA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3287</TotalTime>
  <Words>536</Words>
  <Application>Microsoft Office PowerPoint</Application>
  <PresentationFormat>On-screen Show (4:3)</PresentationFormat>
  <Paragraphs>60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  <vt:lpstr>How to Read a .pdf </vt:lpstr>
      <vt:lpstr>How to Read a .pdf </vt:lpstr>
      <vt:lpstr>How to Read a .pdf </vt:lpstr>
      <vt:lpstr>How to Read a .pdf </vt:lpstr>
      <vt:lpstr>How to Read a .pdf </vt:lpstr>
      <vt:lpstr>How to Read a .pdf </vt:lpstr>
      <vt:lpstr>How to Read a .pdf </vt:lpstr>
      <vt:lpstr>How to Read a .pdf </vt:lpstr>
      <vt:lpstr>How to Read a .pdf </vt:lpstr>
    </vt:vector>
  </TitlesOfParts>
  <Company>Graduate Studies UCF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Steffen</dc:creator>
  <cp:lastModifiedBy>Carreen Krapf</cp:lastModifiedBy>
  <cp:revision>314</cp:revision>
  <dcterms:created xsi:type="dcterms:W3CDTF">2012-08-23T18:17:13Z</dcterms:created>
  <dcterms:modified xsi:type="dcterms:W3CDTF">2018-05-18T23:26:36Z</dcterms:modified>
</cp:coreProperties>
</file>